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5" r:id="rId3"/>
    <p:sldId id="259" r:id="rId4"/>
    <p:sldId id="264" r:id="rId5"/>
    <p:sldId id="266" r:id="rId6"/>
    <p:sldId id="260" r:id="rId7"/>
    <p:sldId id="261" r:id="rId8"/>
    <p:sldId id="262" r:id="rId9"/>
    <p:sldId id="268" r:id="rId10"/>
    <p:sldId id="269" r:id="rId11"/>
    <p:sldId id="270" r:id="rId12"/>
    <p:sldId id="275" r:id="rId13"/>
    <p:sldId id="276" r:id="rId14"/>
    <p:sldId id="263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D1AE-6AC4-455A-83EB-C57003A3CFF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0345-0E28-445B-BD39-5DF654B2FB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145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D1AE-6AC4-455A-83EB-C57003A3CFF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0345-0E28-445B-BD39-5DF654B2FB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147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D1AE-6AC4-455A-83EB-C57003A3CFF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0345-0E28-445B-BD39-5DF654B2FB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787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D1AE-6AC4-455A-83EB-C57003A3CFF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0345-0E28-445B-BD39-5DF654B2FB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31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D1AE-6AC4-455A-83EB-C57003A3CFF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0345-0E28-445B-BD39-5DF654B2FB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09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D1AE-6AC4-455A-83EB-C57003A3CFF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0345-0E28-445B-BD39-5DF654B2FB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577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D1AE-6AC4-455A-83EB-C57003A3CFF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0345-0E28-445B-BD39-5DF654B2FB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378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D1AE-6AC4-455A-83EB-C57003A3CFF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0345-0E28-445B-BD39-5DF654B2FB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30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D1AE-6AC4-455A-83EB-C57003A3CFF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0345-0E28-445B-BD39-5DF654B2FB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4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D1AE-6AC4-455A-83EB-C57003A3CFF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0345-0E28-445B-BD39-5DF654B2FB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585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D1AE-6AC4-455A-83EB-C57003A3CFF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0345-0E28-445B-BD39-5DF654B2FB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335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1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7D1AE-6AC4-455A-83EB-C57003A3CFF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80345-0E28-445B-BD39-5DF654B2FB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145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588" y="209465"/>
            <a:ext cx="7961993" cy="65188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349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460310" y="559557"/>
            <a:ext cx="9608024" cy="1146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tter-join Plus 8" panose="02000505000000020003" pitchFamily="50" charset="0"/>
                <a:ea typeface="+mn-ea"/>
                <a:cs typeface="+mn-cs"/>
              </a:rPr>
              <a:t>Boxing</a:t>
            </a:r>
            <a:r>
              <a:rPr kumimoji="0" lang="en-GB" sz="40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tter-join Plus 8" panose="02000505000000020003" pitchFamily="50" charset="0"/>
                <a:ea typeface="+mn-ea"/>
                <a:cs typeface="+mn-cs"/>
              </a:rPr>
              <a:t> up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tter-join Plus 8" panose="02000505000000020003" pitchFamily="50" charset="0"/>
              <a:ea typeface="+mn-ea"/>
              <a:cs typeface="+mn-cs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460310" y="1897039"/>
            <a:ext cx="9608024" cy="46129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2800" dirty="0" smtClean="0">
                <a:solidFill>
                  <a:prstClr val="white"/>
                </a:solidFill>
                <a:latin typeface="Letter-join Plus 8" panose="02000505000000020003" pitchFamily="50" charset="0"/>
              </a:rPr>
              <a:t>Dissecting a story/ text and thinking about the key parts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2800" b="0" i="0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tter-join Plus 8" panose="02000505000000020003" pitchFamily="50" charset="0"/>
              </a:rPr>
              <a:t>Characters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2800" dirty="0" smtClean="0">
                <a:solidFill>
                  <a:prstClr val="white"/>
                </a:solidFill>
                <a:latin typeface="Letter-join Plus 8" panose="02000505000000020003" pitchFamily="50" charset="0"/>
              </a:rPr>
              <a:t>Setting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2800" b="0" i="0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tter-join Plus 8" panose="02000505000000020003" pitchFamily="50" charset="0"/>
              </a:rPr>
              <a:t>Problem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2800" dirty="0" smtClean="0">
                <a:solidFill>
                  <a:prstClr val="white"/>
                </a:solidFill>
                <a:latin typeface="Letter-join Plus 8" panose="02000505000000020003" pitchFamily="50" charset="0"/>
              </a:rPr>
              <a:t>Solution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2800" b="0" i="0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tter-join Plus 8" panose="02000505000000020003" pitchFamily="50" charset="0"/>
              </a:rPr>
              <a:t>Ending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GB" sz="2800" dirty="0">
              <a:solidFill>
                <a:prstClr val="white"/>
              </a:solidFill>
              <a:latin typeface="Letter-join Plus 8" panose="02000505000000020003" pitchFamily="50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GB" sz="2800" b="0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tter-join Plus 8" panose="02000505000000020003" pitchFamily="50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GB" sz="2800" b="0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tter-join Plus 8" panose="02000505000000020003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4611" y="2802930"/>
            <a:ext cx="2488474" cy="3354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82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460310" y="559557"/>
            <a:ext cx="9608024" cy="1146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tter-join Plus 8" panose="02000505000000020003" pitchFamily="50" charset="0"/>
                <a:ea typeface="+mn-ea"/>
                <a:cs typeface="+mn-cs"/>
              </a:rPr>
              <a:t>Exploration of a character or setting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tter-join Plus 8" panose="02000505000000020003" pitchFamily="50" charset="0"/>
              <a:ea typeface="+mn-ea"/>
              <a:cs typeface="+mn-cs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460310" y="1897039"/>
            <a:ext cx="9608024" cy="46129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GB" sz="2800" b="0" i="0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tter-join Plus 8" panose="02000505000000020003" pitchFamily="50" charset="0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332" y="2164351"/>
            <a:ext cx="2724632" cy="209413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6524" y="2381930"/>
            <a:ext cx="2333625" cy="15716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04332" y="4428309"/>
            <a:ext cx="2619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  <a:latin typeface="Letter-join Plus 8" panose="02000505000000020003" pitchFamily="50" charset="0"/>
              </a:rPr>
              <a:t>Hot seating</a:t>
            </a:r>
            <a:endParaRPr lang="en-GB" sz="2400" dirty="0">
              <a:solidFill>
                <a:schemeClr val="bg1"/>
              </a:solidFill>
              <a:latin typeface="Letter-join Plus 8" panose="02000505000000020003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73376" y="4098426"/>
            <a:ext cx="2619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  <a:latin typeface="Letter-join Plus 8" panose="02000505000000020003" pitchFamily="50" charset="0"/>
              </a:rPr>
              <a:t>Freeze frames</a:t>
            </a:r>
            <a:endParaRPr lang="en-GB" sz="2400" dirty="0">
              <a:solidFill>
                <a:schemeClr val="bg1"/>
              </a:solidFill>
              <a:latin typeface="Letter-join Plus 8" panose="02000505000000020003" pitchFamily="50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7330" y="4178070"/>
            <a:ext cx="2733675" cy="152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08256" y="5864464"/>
            <a:ext cx="2619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  <a:latin typeface="Letter-join Plus 8" panose="02000505000000020003" pitchFamily="50" charset="0"/>
              </a:rPr>
              <a:t>Conscious ally</a:t>
            </a:r>
            <a:endParaRPr lang="en-GB" sz="2400" dirty="0">
              <a:solidFill>
                <a:schemeClr val="bg1"/>
              </a:solidFill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36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460310" y="585683"/>
            <a:ext cx="9608024" cy="1146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tter-join Plus 8" panose="02000505000000020003" pitchFamily="50" charset="0"/>
                <a:ea typeface="+mn-ea"/>
                <a:cs typeface="+mn-cs"/>
              </a:rPr>
              <a:t>Character/ setting descriptions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tter-join Plus 8" panose="02000505000000020003" pitchFamily="50" charset="0"/>
              <a:ea typeface="+mn-ea"/>
              <a:cs typeface="+mn-cs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460310" y="1870914"/>
            <a:ext cx="9608024" cy="46129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2800" dirty="0" smtClean="0">
                <a:solidFill>
                  <a:prstClr val="white"/>
                </a:solidFill>
                <a:latin typeface="Letter-join Plus 8" panose="02000505000000020003" pitchFamily="50" charset="0"/>
              </a:rPr>
              <a:t>Applying phonics and spellings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2800" b="0" i="0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tter-join Plus 8" panose="02000505000000020003" pitchFamily="50" charset="0"/>
              </a:rPr>
              <a:t>Applying</a:t>
            </a:r>
            <a:r>
              <a:rPr kumimoji="0" lang="en-GB" sz="2800" b="0" i="0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tter-join Plus 8" panose="02000505000000020003" pitchFamily="50" charset="0"/>
              </a:rPr>
              <a:t> punctuation and grammar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2800" dirty="0" smtClean="0">
                <a:solidFill>
                  <a:prstClr val="white"/>
                </a:solidFill>
                <a:latin typeface="Letter-join Plus 8" panose="02000505000000020003" pitchFamily="50" charset="0"/>
              </a:rPr>
              <a:t>Year group n</a:t>
            </a:r>
            <a:r>
              <a:rPr lang="en-GB" sz="2800" baseline="0" dirty="0" smtClean="0">
                <a:solidFill>
                  <a:prstClr val="white"/>
                </a:solidFill>
                <a:latin typeface="Letter-join Plus 8" panose="02000505000000020003" pitchFamily="50" charset="0"/>
              </a:rPr>
              <a:t>on-negotiables</a:t>
            </a:r>
            <a:r>
              <a:rPr lang="en-GB" sz="2800" dirty="0" smtClean="0">
                <a:solidFill>
                  <a:prstClr val="white"/>
                </a:solidFill>
                <a:latin typeface="Letter-join Plus 8" panose="02000505000000020003" pitchFamily="50" charset="0"/>
              </a:rPr>
              <a:t> such as suffixes, expanded noun phrases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2800" dirty="0" smtClean="0">
                <a:solidFill>
                  <a:prstClr val="white"/>
                </a:solidFill>
                <a:latin typeface="Letter-join Plus 8" panose="02000505000000020003" pitchFamily="50" charset="0"/>
              </a:rPr>
              <a:t>Use of oral rehearsal and key vocabulary</a:t>
            </a:r>
            <a:endParaRPr kumimoji="0" lang="en-GB" sz="2800" b="0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17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460310" y="559557"/>
            <a:ext cx="9608024" cy="1146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tter-join Plus 8" panose="02000505000000020003" pitchFamily="50" charset="0"/>
                <a:ea typeface="+mn-ea"/>
                <a:cs typeface="+mn-cs"/>
              </a:rPr>
              <a:t>Plan/ draft/ edit/ publish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tter-join Plus 8" panose="02000505000000020003" pitchFamily="50" charset="0"/>
              <a:ea typeface="+mn-ea"/>
              <a:cs typeface="+mn-cs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460310" y="1897039"/>
            <a:ext cx="9608024" cy="46129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GB" sz="2800" b="0" i="0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tter-join Plus 8" panose="02000505000000020003" pitchFamily="50" charset="0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9187" y="2836545"/>
            <a:ext cx="2505075" cy="17335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277" y="2912192"/>
            <a:ext cx="3442325" cy="155203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2618" y="2084061"/>
            <a:ext cx="2083794" cy="279912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54926" y="4754880"/>
            <a:ext cx="188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Letter-join Plus 8" panose="02000505000000020003" pitchFamily="50" charset="0"/>
              </a:rPr>
              <a:t>Plan</a:t>
            </a:r>
            <a:endParaRPr lang="en-GB" dirty="0">
              <a:solidFill>
                <a:schemeClr val="bg1"/>
              </a:solidFill>
              <a:latin typeface="Letter-join Plus 8" panose="02000505000000020003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23772" y="4754880"/>
            <a:ext cx="188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Letter-join Plus 8" panose="02000505000000020003" pitchFamily="50" charset="0"/>
              </a:rPr>
              <a:t>Draft and edit</a:t>
            </a:r>
            <a:endParaRPr lang="en-GB" dirty="0">
              <a:solidFill>
                <a:schemeClr val="bg1"/>
              </a:solidFill>
              <a:latin typeface="Letter-join Plus 8" panose="02000505000000020003" pitchFamily="5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92618" y="5121890"/>
            <a:ext cx="188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 smtClean="0">
                <a:solidFill>
                  <a:schemeClr val="bg1"/>
                </a:solidFill>
                <a:latin typeface="Letter-join Plus 8" panose="02000505000000020003" pitchFamily="50" charset="0"/>
              </a:rPr>
              <a:t>Pubish</a:t>
            </a:r>
            <a:endParaRPr lang="en-GB" dirty="0">
              <a:solidFill>
                <a:schemeClr val="bg1"/>
              </a:solidFill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77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460310" y="559557"/>
            <a:ext cx="9608024" cy="1146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 smtClean="0">
                <a:latin typeface="Letter-join Plus 8" panose="02000505000000020003" pitchFamily="50" charset="0"/>
              </a:rPr>
              <a:t>How to help your child:</a:t>
            </a:r>
            <a:endParaRPr lang="en-GB" sz="6000" dirty="0">
              <a:latin typeface="Letter-join Plus 8" panose="02000505000000020003" pitchFamily="50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460310" y="1897039"/>
            <a:ext cx="9608024" cy="46129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Letter-join Plus 8" panose="02000505000000020003" pitchFamily="50" charset="0"/>
              </a:rPr>
              <a:t>Weekly spellings allow children to use and apply the spelling rules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Letter-join Plus 8" panose="02000505000000020003" pitchFamily="50" charset="0"/>
              </a:rPr>
              <a:t>Exposure of vocabulary through reading will allow children to magpie words that they can use in their own writing</a:t>
            </a:r>
            <a:endParaRPr lang="en-GB" sz="3600" dirty="0">
              <a:latin typeface="Letter-join Plus 8" panose="02000505000000020003" pitchFamily="50" charset="0"/>
            </a:endParaRPr>
          </a:p>
          <a:p>
            <a:endParaRPr lang="en-GB" sz="2800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25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60310" y="783771"/>
            <a:ext cx="9608024" cy="57262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latin typeface="Letter-join Plus 8" panose="02000505000000020003" pitchFamily="50" charset="0"/>
              </a:rPr>
              <a:t>Questions</a:t>
            </a:r>
            <a:endParaRPr lang="en-GB" sz="8000" dirty="0">
              <a:latin typeface="Letter-join Plus 8" panose="02000505000000020003" pitchFamily="50" charset="0"/>
            </a:endParaRPr>
          </a:p>
          <a:p>
            <a:endParaRPr lang="en-GB" sz="2800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5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405719" y="1542196"/>
            <a:ext cx="9608024" cy="36985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latin typeface="Letter-join Plus 8" panose="02000505000000020003" pitchFamily="50" charset="0"/>
              </a:rPr>
              <a:t>At Pucklechurch C of E Primary School, we believe that children should be taught the fundamentals of writing and then, with these secure, move onto crafting and manipulating sentences that express an authorial voice; this should not only be within the realms of English lessons, but throughout the curriculum.</a:t>
            </a:r>
            <a:endParaRPr lang="en-GB" sz="3200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07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201003" y="873455"/>
            <a:ext cx="9867331" cy="1146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 smtClean="0">
                <a:latin typeface="Letter-join Plus 8" panose="02000505000000020003" pitchFamily="50" charset="0"/>
              </a:rPr>
              <a:t>Aims of this morning:</a:t>
            </a:r>
            <a:endParaRPr lang="en-GB" sz="6000" dirty="0">
              <a:latin typeface="Letter-join Plus 8" panose="02000505000000020003" pitchFamily="50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41445" y="2251881"/>
            <a:ext cx="10986448" cy="40533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0850" indent="-45085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Letter-join Plus 8" panose="02000505000000020003" pitchFamily="50" charset="0"/>
              </a:rPr>
              <a:t>Share our whole school successes in writing.</a:t>
            </a:r>
          </a:p>
          <a:p>
            <a:pPr marL="450850" indent="-450850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bg1"/>
                </a:solidFill>
                <a:latin typeface="Letter-join Plus 8" panose="02000505000000020003" pitchFamily="50" charset="0"/>
              </a:rPr>
              <a:t>Share our writing foci.</a:t>
            </a:r>
          </a:p>
          <a:p>
            <a:pPr marL="450850" indent="-450850"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chemeClr val="bg1"/>
                </a:solidFill>
                <a:latin typeface="Letter-join Plus 8" panose="02000505000000020003" pitchFamily="50" charset="0"/>
              </a:rPr>
              <a:t>What does writing look like across the school?</a:t>
            </a:r>
            <a:endParaRPr lang="en-GB" sz="4000" dirty="0">
              <a:solidFill>
                <a:schemeClr val="bg1"/>
              </a:solidFill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43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96037" y="559557"/>
            <a:ext cx="10768082" cy="1146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latin typeface="Letter-join Plus 8" panose="02000505000000020003" pitchFamily="50" charset="0"/>
              </a:rPr>
              <a:t>Whole School Writing Successes:</a:t>
            </a:r>
            <a:endParaRPr lang="en-GB" sz="5400" dirty="0">
              <a:latin typeface="Letter-join Plus 8" panose="02000505000000020003" pitchFamily="50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460310" y="1897039"/>
            <a:ext cx="9608024" cy="46129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Letter-join Plus 8" panose="02000505000000020003" pitchFamily="50" charset="0"/>
              </a:rPr>
              <a:t>EYFS: 86% children achieved Writing ELG</a:t>
            </a:r>
          </a:p>
          <a:p>
            <a:r>
              <a:rPr lang="en-GB" sz="2000" dirty="0" smtClean="0">
                <a:solidFill>
                  <a:schemeClr val="bg1"/>
                </a:solidFill>
                <a:latin typeface="Letter-join Plus 8" panose="02000505000000020003" pitchFamily="50" charset="0"/>
              </a:rPr>
              <a:t>National: 72%</a:t>
            </a:r>
          </a:p>
          <a:p>
            <a:endParaRPr lang="en-GB" sz="2000" dirty="0" smtClean="0">
              <a:solidFill>
                <a:schemeClr val="bg1"/>
              </a:solidFill>
              <a:latin typeface="Letter-join Plus 8" panose="02000505000000020003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Letter-join Plus 8" panose="02000505000000020003" pitchFamily="50" charset="0"/>
              </a:rPr>
              <a:t>Year 1: 89% children met Y1 Phonics standard</a:t>
            </a:r>
          </a:p>
          <a:p>
            <a:r>
              <a:rPr lang="en-GB" sz="2000" dirty="0" smtClean="0">
                <a:solidFill>
                  <a:schemeClr val="bg1"/>
                </a:solidFill>
                <a:latin typeface="Letter-join Plus 8" panose="02000505000000020003" pitchFamily="50" charset="0"/>
              </a:rPr>
              <a:t> National: 82%</a:t>
            </a:r>
          </a:p>
          <a:p>
            <a:endParaRPr lang="en-GB" sz="2000" dirty="0" smtClean="0">
              <a:latin typeface="Letter-join Plus 8" panose="02000505000000020003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Letter-join Plus 8" panose="02000505000000020003" pitchFamily="50" charset="0"/>
              </a:rPr>
              <a:t>End of KS1: 82% children achieved the Expected Standard and 38% achieved the Greater Depth Standard</a:t>
            </a:r>
          </a:p>
          <a:p>
            <a:r>
              <a:rPr lang="en-GB" sz="2000" dirty="0" smtClean="0">
                <a:solidFill>
                  <a:srgbClr val="FFFF00"/>
                </a:solidFill>
                <a:latin typeface="Letter-join Plus 8" panose="02000505000000020003" pitchFamily="50" charset="0"/>
              </a:rPr>
              <a:t> </a:t>
            </a:r>
            <a:r>
              <a:rPr lang="en-GB" sz="2000" dirty="0" smtClean="0">
                <a:solidFill>
                  <a:schemeClr val="bg1"/>
                </a:solidFill>
                <a:latin typeface="Letter-join Plus 8" panose="02000505000000020003" pitchFamily="50" charset="0"/>
              </a:rPr>
              <a:t>National: EXS 69%  GD 15%</a:t>
            </a:r>
          </a:p>
          <a:p>
            <a:endParaRPr lang="en-GB" sz="2000" dirty="0" smtClean="0">
              <a:latin typeface="Letter-join Plus 8" panose="02000505000000020003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Letter-join Plus 8" panose="02000505000000020003" pitchFamily="50" charset="0"/>
              </a:rPr>
              <a:t>End of KS2: 86% children achieved the Expected Standard and 36% achieved the Greater Depth Standard</a:t>
            </a:r>
          </a:p>
          <a:p>
            <a:r>
              <a:rPr lang="en-GB" sz="2000" dirty="0" smtClean="0">
                <a:solidFill>
                  <a:srgbClr val="FFFF00"/>
                </a:solidFill>
                <a:latin typeface="Letter-join Plus 8" panose="02000505000000020003" pitchFamily="50" charset="0"/>
              </a:rPr>
              <a:t> </a:t>
            </a:r>
            <a:r>
              <a:rPr lang="en-GB" sz="2000" dirty="0" smtClean="0">
                <a:solidFill>
                  <a:schemeClr val="bg1"/>
                </a:solidFill>
                <a:latin typeface="Letter-join Plus 8" panose="02000505000000020003" pitchFamily="50" charset="0"/>
              </a:rPr>
              <a:t>National: EXS 78%  GD 20%</a:t>
            </a:r>
          </a:p>
        </p:txBody>
      </p:sp>
    </p:spTree>
    <p:extLst>
      <p:ext uri="{BB962C8B-B14F-4D97-AF65-F5344CB8AC3E}">
        <p14:creationId xmlns:p14="http://schemas.microsoft.com/office/powerpoint/2010/main" val="168982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77922" y="586854"/>
            <a:ext cx="10617958" cy="955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latin typeface="Letter-join Plus 8" panose="02000505000000020003" pitchFamily="50" charset="0"/>
              </a:rPr>
              <a:t>What helps our children become successful writers?</a:t>
            </a:r>
            <a:endParaRPr lang="en-GB" sz="3600" dirty="0">
              <a:latin typeface="Letter-join Plus 8" panose="02000505000000020003" pitchFamily="50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282889" y="1815152"/>
            <a:ext cx="9608024" cy="46129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Letter-join Plus 8" panose="02000505000000020003" pitchFamily="50" charset="0"/>
              </a:rPr>
              <a:t>The use of high quality texts or stimuli that link to our theme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Letter-join Plus 8" panose="02000505000000020003" pitchFamily="50" charset="0"/>
              </a:rPr>
              <a:t>Exposure </a:t>
            </a:r>
            <a:r>
              <a:rPr lang="en-GB" sz="2800" dirty="0">
                <a:latin typeface="Letter-join Plus 8" panose="02000505000000020003" pitchFamily="50" charset="0"/>
              </a:rPr>
              <a:t>to a wide range of vocabulary and </a:t>
            </a:r>
            <a:r>
              <a:rPr lang="en-GB" sz="2800" dirty="0" smtClean="0">
                <a:latin typeface="Letter-join Plus 8" panose="02000505000000020003" pitchFamily="50" charset="0"/>
              </a:rPr>
              <a:t>texts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Letter-join Plus 8" panose="02000505000000020003" pitchFamily="50" charset="0"/>
              </a:rPr>
              <a:t>The use of progressive Non-negotiables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Letter-join Plus 8" panose="02000505000000020003" pitchFamily="50" charset="0"/>
              </a:rPr>
              <a:t>Our consistent expectations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Letter-join Plus 8" panose="02000505000000020003" pitchFamily="50" charset="0"/>
              </a:rPr>
              <a:t>Application of skills in the wider curriculum as well as ‘writing sessions’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Letter-join Plus 8" panose="02000505000000020003" pitchFamily="50" charset="0"/>
              </a:rPr>
              <a:t>Being outward facing- close work within our cluster of schools</a:t>
            </a:r>
          </a:p>
        </p:txBody>
      </p:sp>
    </p:spTree>
    <p:extLst>
      <p:ext uri="{BB962C8B-B14F-4D97-AF65-F5344CB8AC3E}">
        <p14:creationId xmlns:p14="http://schemas.microsoft.com/office/powerpoint/2010/main" val="24114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460310" y="559557"/>
            <a:ext cx="9608024" cy="1146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 smtClean="0">
                <a:latin typeface="Letter-join Plus 8" panose="02000505000000020003" pitchFamily="50" charset="0"/>
              </a:rPr>
              <a:t>Whole School Writing Foci:</a:t>
            </a:r>
            <a:endParaRPr lang="en-GB" sz="6000" dirty="0">
              <a:latin typeface="Letter-join Plus 8" panose="02000505000000020003" pitchFamily="50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460310" y="1897039"/>
            <a:ext cx="9608024" cy="46129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Letter-join Plus 8" panose="02000505000000020003" pitchFamily="50" charset="0"/>
              </a:rPr>
              <a:t>Children are using their writing skills in the wider </a:t>
            </a:r>
            <a:r>
              <a:rPr lang="en-GB" sz="2400" dirty="0">
                <a:latin typeface="Letter-join Plus 8" panose="02000505000000020003" pitchFamily="50" charset="0"/>
              </a:rPr>
              <a:t>c</a:t>
            </a:r>
            <a:r>
              <a:rPr lang="en-GB" sz="2400" dirty="0" smtClean="0">
                <a:latin typeface="Letter-join Plus 8" panose="02000505000000020003" pitchFamily="50" charset="0"/>
              </a:rPr>
              <a:t>urriculum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Letter-join Plus 8" panose="02000505000000020003" pitchFamily="50" charset="0"/>
              </a:rPr>
              <a:t>Children are able to use editing and revising skills to improve their first draft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Letter-join Plus 8" panose="02000505000000020003" pitchFamily="50" charset="0"/>
              </a:rPr>
              <a:t>Improve </a:t>
            </a:r>
            <a:r>
              <a:rPr lang="en-GB" sz="2400" dirty="0">
                <a:latin typeface="Letter-join Plus 8" panose="02000505000000020003" pitchFamily="50" charset="0"/>
              </a:rPr>
              <a:t>the level of spelling attainment within all year </a:t>
            </a:r>
            <a:r>
              <a:rPr lang="en-GB" sz="2400" dirty="0" smtClean="0">
                <a:latin typeface="Letter-join Plus 8" panose="02000505000000020003" pitchFamily="50" charset="0"/>
              </a:rPr>
              <a:t>groups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Letter-join Plus 8" panose="02000505000000020003" pitchFamily="50" charset="0"/>
              </a:rPr>
              <a:t>Whole class reading activities allow children to learn the organisational and language features of genres that feed into their writing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Letter-join Plus 8" panose="02000505000000020003" pitchFamily="50" charset="0"/>
              </a:rPr>
              <a:t>The focus on language and rehearsal of </a:t>
            </a:r>
            <a:r>
              <a:rPr lang="en-GB" sz="2400" dirty="0" err="1" smtClean="0">
                <a:solidFill>
                  <a:schemeClr val="bg1"/>
                </a:solidFill>
                <a:latin typeface="Letter-join Plus 8" panose="02000505000000020003" pitchFamily="50" charset="0"/>
              </a:rPr>
              <a:t>oracy</a:t>
            </a:r>
            <a:r>
              <a:rPr lang="en-GB" sz="2400" dirty="0" smtClean="0">
                <a:solidFill>
                  <a:schemeClr val="bg1"/>
                </a:solidFill>
                <a:latin typeface="Letter-join Plus 8" panose="02000505000000020003" pitchFamily="50" charset="0"/>
              </a:rPr>
              <a:t> which allows children to practise sentences before writing them</a:t>
            </a:r>
          </a:p>
        </p:txBody>
      </p:sp>
    </p:spTree>
    <p:extLst>
      <p:ext uri="{BB962C8B-B14F-4D97-AF65-F5344CB8AC3E}">
        <p14:creationId xmlns:p14="http://schemas.microsoft.com/office/powerpoint/2010/main" val="329361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460310" y="982638"/>
            <a:ext cx="9608024" cy="1146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 smtClean="0">
                <a:latin typeface="Letter-join Plus 8" panose="02000505000000020003" pitchFamily="50" charset="0"/>
              </a:rPr>
              <a:t>Non-negotiables:</a:t>
            </a:r>
            <a:endParaRPr lang="en-GB" sz="6000" dirty="0">
              <a:latin typeface="Letter-join Plus 8" panose="02000505000000020003" pitchFamily="50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009935" y="2634018"/>
            <a:ext cx="10604310" cy="29615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Letter-join Plus 8" panose="02000505000000020003" pitchFamily="50" charset="0"/>
              </a:rPr>
              <a:t>What are they?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Letter-join Plus 8" panose="02000505000000020003" pitchFamily="50" charset="0"/>
              </a:rPr>
              <a:t>What do they look like?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Letter-join Plus 8" panose="02000505000000020003" pitchFamily="50" charset="0"/>
              </a:rPr>
              <a:t>What are the key ones for </a:t>
            </a:r>
            <a:r>
              <a:rPr lang="en-GB" sz="4000" dirty="0" smtClean="0">
                <a:solidFill>
                  <a:schemeClr val="bg1"/>
                </a:solidFill>
                <a:latin typeface="Letter-join Plus 8" panose="02000505000000020003" pitchFamily="50" charset="0"/>
              </a:rPr>
              <a:t>EYFS, KS1, KS2?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Letter-join Plus 8" panose="02000505000000020003" pitchFamily="50" charset="0"/>
              </a:rPr>
              <a:t>Why are they used?</a:t>
            </a:r>
            <a:endParaRPr lang="en-GB" sz="4000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77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460310" y="1061016"/>
            <a:ext cx="9608024" cy="46129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dirty="0">
                <a:latin typeface="Letter-join Plus 8" panose="02000505000000020003" pitchFamily="50" charset="0"/>
              </a:rPr>
              <a:t>What are our focuses in writing?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63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460310" y="559557"/>
            <a:ext cx="9608024" cy="1146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tter-join Plus 8" panose="02000505000000020003" pitchFamily="50" charset="0"/>
                <a:ea typeface="+mn-ea"/>
                <a:cs typeface="+mn-cs"/>
              </a:rPr>
              <a:t>Vocab</a:t>
            </a:r>
            <a:r>
              <a:rPr lang="en-GB" sz="4000" dirty="0" err="1" smtClean="0">
                <a:solidFill>
                  <a:prstClr val="white"/>
                </a:solidFill>
                <a:latin typeface="Letter-join Plus 8" panose="02000505000000020003" pitchFamily="50" charset="0"/>
              </a:rPr>
              <a:t>ulary</a:t>
            </a:r>
            <a:r>
              <a:rPr lang="en-GB" sz="4000" dirty="0" smtClean="0">
                <a:solidFill>
                  <a:prstClr val="white"/>
                </a:solidFill>
                <a:latin typeface="Letter-join Plus 8" panose="02000505000000020003" pitchFamily="50" charset="0"/>
              </a:rPr>
              <a:t> gathering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tter-join Plus 8" panose="02000505000000020003" pitchFamily="50" charset="0"/>
              <a:ea typeface="+mn-ea"/>
              <a:cs typeface="+mn-cs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460310" y="1897039"/>
            <a:ext cx="9608024" cy="46129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  <a:defRPr/>
            </a:pPr>
            <a:r>
              <a:rPr lang="en-GB" sz="2800" dirty="0" smtClean="0">
                <a:latin typeface="Letter-join Plus 8" panose="02000505000000020003" pitchFamily="50" charset="0"/>
              </a:rPr>
              <a:t>Explore the vocabulary in a text</a:t>
            </a:r>
          </a:p>
          <a:p>
            <a:pPr marL="285750" indent="-285750">
              <a:buFontTx/>
              <a:buChar char="-"/>
              <a:defRPr/>
            </a:pPr>
            <a:r>
              <a:rPr lang="en-GB" sz="2800" dirty="0" smtClean="0">
                <a:latin typeface="Letter-join Plus 8" panose="02000505000000020003" pitchFamily="50" charset="0"/>
              </a:rPr>
              <a:t>Never </a:t>
            </a:r>
            <a:r>
              <a:rPr lang="en-GB" sz="2800" dirty="0">
                <a:latin typeface="Letter-join Plus 8" panose="02000505000000020003" pitchFamily="50" charset="0"/>
              </a:rPr>
              <a:t>heard word </a:t>
            </a:r>
            <a:r>
              <a:rPr lang="en-GB" sz="2800" dirty="0" smtClean="0">
                <a:latin typeface="Letter-join Plus 8" panose="02000505000000020003" pitchFamily="50" charset="0"/>
              </a:rPr>
              <a:t>grids</a:t>
            </a:r>
          </a:p>
          <a:p>
            <a:pPr marL="285750" indent="-285750">
              <a:buFontTx/>
              <a:buChar char="-"/>
              <a:defRPr/>
            </a:pPr>
            <a:r>
              <a:rPr lang="en-GB" sz="2800" dirty="0" smtClean="0">
                <a:latin typeface="Letter-join Plus 8" panose="02000505000000020003" pitchFamily="50" charset="0"/>
              </a:rPr>
              <a:t>Cloze activities</a:t>
            </a:r>
          </a:p>
          <a:p>
            <a:pPr marL="285750" indent="-285750">
              <a:buFontTx/>
              <a:buChar char="-"/>
              <a:defRPr/>
            </a:pPr>
            <a:r>
              <a:rPr lang="en-GB" sz="2800" dirty="0">
                <a:latin typeface="Letter-join Plus 8" panose="02000505000000020003" pitchFamily="50" charset="0"/>
              </a:rPr>
              <a:t>S</a:t>
            </a:r>
            <a:r>
              <a:rPr lang="en-GB" sz="2800" dirty="0" smtClean="0">
                <a:latin typeface="Letter-join Plus 8" panose="02000505000000020003" pitchFamily="50" charset="0"/>
              </a:rPr>
              <a:t>orting/clumping activities</a:t>
            </a:r>
          </a:p>
          <a:p>
            <a:pPr marL="285750" indent="-285750">
              <a:buFontTx/>
              <a:buChar char="-"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tter-join Plus 8" panose="02000505000000020003" pitchFamily="50" charset="0"/>
            </a:endParaRPr>
          </a:p>
          <a:p>
            <a:pPr marL="285750" indent="-285750">
              <a:buFontTx/>
              <a:buChar char="-"/>
              <a:defRPr/>
            </a:pPr>
            <a:endParaRPr lang="en-GB" sz="2800" dirty="0" smtClean="0">
              <a:solidFill>
                <a:prstClr val="white"/>
              </a:solidFill>
              <a:latin typeface="Letter-join Plus 8" panose="02000505000000020003" pitchFamily="50" charset="0"/>
            </a:endParaRPr>
          </a:p>
          <a:p>
            <a:pPr marL="285750" indent="-285750">
              <a:buFontTx/>
              <a:buChar char="-"/>
              <a:defRPr/>
            </a:pP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tter-join Plus 8" panose="02000505000000020003" pitchFamily="50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tter-join Plus 8" panose="02000505000000020003" pitchFamily="50" charset="0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GB" sz="2800" b="0" i="0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tter-join Plus 8" panose="02000505000000020003" pitchFamily="50" charset="0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0952" y="2209936"/>
            <a:ext cx="2209800" cy="23336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3909" y="4203510"/>
            <a:ext cx="3511051" cy="19397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3785" y="3683725"/>
            <a:ext cx="2073733" cy="2681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49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4232</TotalTime>
  <Words>468</Words>
  <Application>Microsoft Office PowerPoint</Application>
  <PresentationFormat>Widescreen</PresentationFormat>
  <Paragraphs>69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Letter-join Plus 8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Integra Schools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 Addison</dc:creator>
  <cp:lastModifiedBy>Sophia Miller</cp:lastModifiedBy>
  <cp:revision>33</cp:revision>
  <dcterms:created xsi:type="dcterms:W3CDTF">2018-10-05T11:57:00Z</dcterms:created>
  <dcterms:modified xsi:type="dcterms:W3CDTF">2019-10-08T14:52:43Z</dcterms:modified>
</cp:coreProperties>
</file>